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handoutMasterIdLst>
    <p:handoutMasterId r:id="rId38"/>
  </p:handoutMasterIdLst>
  <p:sldIdLst>
    <p:sldId id="256" r:id="rId3"/>
    <p:sldId id="257" r:id="rId4"/>
    <p:sldId id="258" r:id="rId5"/>
    <p:sldId id="259" r:id="rId6"/>
    <p:sldId id="302" r:id="rId7"/>
    <p:sldId id="260" r:id="rId8"/>
    <p:sldId id="261" r:id="rId9"/>
    <p:sldId id="262" r:id="rId10"/>
    <p:sldId id="275" r:id="rId11"/>
    <p:sldId id="263" r:id="rId12"/>
    <p:sldId id="301" r:id="rId13"/>
    <p:sldId id="300" r:id="rId14"/>
    <p:sldId id="264" r:id="rId15"/>
    <p:sldId id="299" r:id="rId16"/>
    <p:sldId id="266" r:id="rId17"/>
    <p:sldId id="267" r:id="rId18"/>
    <p:sldId id="268" r:id="rId19"/>
    <p:sldId id="270" r:id="rId20"/>
    <p:sldId id="273" r:id="rId21"/>
    <p:sldId id="271" r:id="rId22"/>
    <p:sldId id="276" r:id="rId23"/>
    <p:sldId id="278" r:id="rId24"/>
    <p:sldId id="289" r:id="rId25"/>
    <p:sldId id="279" r:id="rId26"/>
    <p:sldId id="282" r:id="rId27"/>
    <p:sldId id="283" r:id="rId28"/>
    <p:sldId id="284" r:id="rId29"/>
    <p:sldId id="290" r:id="rId30"/>
    <p:sldId id="291" r:id="rId31"/>
    <p:sldId id="292" r:id="rId32"/>
    <p:sldId id="293" r:id="rId33"/>
    <p:sldId id="295" r:id="rId34"/>
    <p:sldId id="294" r:id="rId35"/>
    <p:sldId id="296" r:id="rId36"/>
    <p:sldId id="298" r:id="rId37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0099"/>
    <a:srgbClr val="FF6600"/>
    <a:srgbClr val="000000"/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4D62D80E-9F22-47E9-ABB2-EA53121BA875}" type="datetimeFigureOut">
              <a:rPr lang="en-US" smtClean="0"/>
              <a:t>8/30/2015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AC92CE26-4562-495E-9CD7-180BFB943A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74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75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0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40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64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22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1127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865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892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4986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901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2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610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9434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710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770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41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32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193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44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783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79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ADB9C-F018-4939-8C8C-90DE2AF48DE1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029E-C702-4DBB-A6FF-9937D31BBAC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48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C9D259-2DB0-43C6-9ED6-638C7FD42C0E}" type="datetimeFigureOut">
              <a:rPr lang="en-US" smtClean="0"/>
              <a:pPr/>
              <a:t>8/30/2015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D3940-EAAD-4D59-B73C-69BB7C13B2F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39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Numbers and measurement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660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Makes using very large or very small numbers much easier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Look at the correct form of a number written in scientific notation: 1.88 x 10</a:t>
            </a:r>
            <a:r>
              <a:rPr lang="en-US" baseline="30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 kg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86000" y="41148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200400" y="4142509"/>
            <a:ext cx="381000" cy="7342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Left Brace 7"/>
          <p:cNvSpPr/>
          <p:nvPr/>
        </p:nvSpPr>
        <p:spPr>
          <a:xfrm rot="16200000">
            <a:off x="4336473" y="3830781"/>
            <a:ext cx="381000" cy="97674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5155624" y="3952007"/>
            <a:ext cx="342900" cy="6719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5867400" y="4135580"/>
            <a:ext cx="540326" cy="5195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17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formula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general formula for a number in scientific notation is M x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where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 = number between 1 and 10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1 to 9.999…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</a:t>
            </a:r>
            <a:r>
              <a:rPr lang="en-US" dirty="0" smtClean="0">
                <a:solidFill>
                  <a:srgbClr val="FF0000"/>
                </a:solidFill>
              </a:rPr>
              <a:t> = an integer </a:t>
            </a:r>
          </a:p>
        </p:txBody>
      </p:sp>
    </p:spTree>
    <p:extLst>
      <p:ext uri="{BB962C8B-B14F-4D97-AF65-F5344CB8AC3E}">
        <p14:creationId xmlns:p14="http://schemas.microsoft.com/office/powerpoint/2010/main" val="187747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Step 1: find the decimal, may be unwritten at end of number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2: determine where the decimal should be moved so that there is one non-zero digit in front of the decimal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3: move the decimal and count places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Step 4: put the number into the form M x 10</a:t>
            </a:r>
            <a:r>
              <a:rPr lang="en-US" baseline="30000" dirty="0" smtClean="0">
                <a:solidFill>
                  <a:srgbClr val="FF0000"/>
                </a:solidFill>
              </a:rPr>
              <a:t>n</a:t>
            </a:r>
            <a:endParaRPr lang="en-US" baseline="3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06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Change the following numbers into scientific notation: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1750.00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450 000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67 903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0.0022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0.000 087 m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Numbers &gt;1 or = 1 have + exponents, and numbers &lt;1 have - exponents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0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Regular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exponent tells you how many places to move the decimal and in which direction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Positive- move right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Negative- move left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3.45 x 10</a:t>
            </a:r>
            <a:r>
              <a:rPr lang="en-US" baseline="30000" dirty="0" smtClean="0">
                <a:solidFill>
                  <a:srgbClr val="FF0000"/>
                </a:solidFill>
              </a:rPr>
              <a:t>5</a:t>
            </a:r>
            <a:r>
              <a:rPr lang="en-US" dirty="0" smtClean="0">
                <a:solidFill>
                  <a:srgbClr val="FF0000"/>
                </a:solidFill>
              </a:rPr>
              <a:t> 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2.14 x 10</a:t>
            </a:r>
            <a:r>
              <a:rPr lang="en-US" baseline="30000" dirty="0" smtClean="0">
                <a:solidFill>
                  <a:srgbClr val="FF0000"/>
                </a:solidFill>
              </a:rPr>
              <a:t>-8 </a:t>
            </a:r>
            <a:r>
              <a:rPr lang="en-US" dirty="0" smtClean="0">
                <a:solidFill>
                  <a:srgbClr val="FF0000"/>
                </a:solidFill>
              </a:rPr>
              <a:t>km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0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Using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Calculator makes this easy!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You must enter the numbers and functions correctly</a:t>
            </a:r>
          </a:p>
        </p:txBody>
      </p:sp>
    </p:spTree>
    <p:extLst>
      <p:ext uri="{BB962C8B-B14F-4D97-AF65-F5344CB8AC3E}">
        <p14:creationId xmlns:p14="http://schemas.microsoft.com/office/powerpoint/2010/main" val="324391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Calculators and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Find the exponent key on your calculator (</a:t>
            </a:r>
            <a:r>
              <a:rPr lang="en-US" dirty="0" smtClean="0">
                <a:solidFill>
                  <a:srgbClr val="0000FF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00FF00"/>
                </a:solidFill>
              </a:rPr>
              <a:t>EE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 smtClean="0">
                <a:solidFill>
                  <a:srgbClr val="990099"/>
                </a:solidFill>
              </a:rPr>
              <a:t>x10</a:t>
            </a:r>
            <a:r>
              <a:rPr lang="en-US" dirty="0" smtClean="0">
                <a:solidFill>
                  <a:srgbClr val="7030A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- </a:t>
            </a:r>
            <a:r>
              <a:rPr lang="en-US" dirty="0" smtClean="0">
                <a:solidFill>
                  <a:srgbClr val="FF3399"/>
                </a:solidFill>
              </a:rPr>
              <a:t>may be a second function</a:t>
            </a:r>
            <a:r>
              <a:rPr lang="en-US" dirty="0" smtClean="0">
                <a:solidFill>
                  <a:srgbClr val="FF0000"/>
                </a:solidFill>
              </a:rPr>
              <a:t>). This is the key that allows you to enter a number in scientific notation.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Do NOT use the ^ key!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51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Entering numbers in 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1.88 x 10</a:t>
            </a:r>
            <a:r>
              <a:rPr lang="en-US" sz="2400" baseline="30000" dirty="0" smtClean="0">
                <a:solidFill>
                  <a:srgbClr val="FF0000"/>
                </a:solidFill>
              </a:rPr>
              <a:t>4</a:t>
            </a:r>
            <a:r>
              <a:rPr lang="en-US" sz="2400" dirty="0" smtClean="0">
                <a:solidFill>
                  <a:srgbClr val="FF0000"/>
                </a:solidFill>
              </a:rPr>
              <a:t> m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Enter 1.88 (as usual)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Hit the exponent key (may be a 2</a:t>
            </a:r>
            <a:r>
              <a:rPr lang="en-US" sz="2400" baseline="30000" dirty="0" smtClean="0">
                <a:solidFill>
                  <a:srgbClr val="FF0000"/>
                </a:solidFill>
              </a:rPr>
              <a:t>nd</a:t>
            </a:r>
            <a:r>
              <a:rPr lang="en-US" sz="2400" dirty="0" smtClean="0">
                <a:solidFill>
                  <a:srgbClr val="FF0000"/>
                </a:solidFill>
              </a:rPr>
              <a:t> function)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Will indicate that you can now enter the exponent value ( 1.88 </a:t>
            </a:r>
            <a:r>
              <a:rPr lang="en-US" baseline="30000" dirty="0" smtClean="0">
                <a:solidFill>
                  <a:srgbClr val="FF0000"/>
                </a:solidFill>
              </a:rPr>
              <a:t>00</a:t>
            </a:r>
            <a:r>
              <a:rPr lang="en-US" dirty="0" smtClean="0">
                <a:solidFill>
                  <a:srgbClr val="FF0000"/>
                </a:solidFill>
              </a:rPr>
              <a:t>,  1.88E,  x10</a:t>
            </a:r>
            <a:r>
              <a:rPr lang="en-US" baseline="30000" dirty="0" smtClean="0">
                <a:solidFill>
                  <a:srgbClr val="FF0000"/>
                </a:solidFill>
              </a:rPr>
              <a:t>00 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lvl="2"/>
            <a:r>
              <a:rPr lang="en-US" dirty="0" smtClean="0">
                <a:solidFill>
                  <a:srgbClr val="0000FF"/>
                </a:solidFill>
              </a:rPr>
              <a:t>DO NOT </a:t>
            </a:r>
            <a:r>
              <a:rPr lang="en-US" dirty="0" smtClean="0">
                <a:solidFill>
                  <a:srgbClr val="FF0000"/>
                </a:solidFill>
              </a:rPr>
              <a:t>punch in  x 10 !!!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Enter 4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Ready to enter a math function 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7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Calculating with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229600" cy="46482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All measurements, regardless of scientific notation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Addition and subtraction- units must be the </a:t>
            </a:r>
            <a:r>
              <a:rPr lang="en-US" dirty="0" smtClean="0">
                <a:solidFill>
                  <a:srgbClr val="000000"/>
                </a:solidFill>
              </a:rPr>
              <a:t>same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Multiplication and division- you </a:t>
            </a:r>
            <a:r>
              <a:rPr lang="en-US" dirty="0" smtClean="0">
                <a:solidFill>
                  <a:srgbClr val="000000"/>
                </a:solidFill>
              </a:rPr>
              <a:t>must</a:t>
            </a:r>
            <a:r>
              <a:rPr lang="en-US" dirty="0" smtClean="0">
                <a:solidFill>
                  <a:srgbClr val="FF0000"/>
                </a:solidFill>
              </a:rPr>
              <a:t> multiply or divide units too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0000"/>
                </a:solidFill>
              </a:rPr>
              <a:t>m x cm = cm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k</a:t>
            </a:r>
            <a:r>
              <a:rPr lang="en-US" dirty="0" smtClean="0">
                <a:solidFill>
                  <a:srgbClr val="FF0000"/>
                </a:solidFill>
              </a:rPr>
              <a:t>g ÷ mL = kg/mL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41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(2.65 x 10</a:t>
            </a:r>
            <a:r>
              <a:rPr lang="en-US" baseline="30000" dirty="0">
                <a:solidFill>
                  <a:srgbClr val="FF0000"/>
                </a:solidFill>
              </a:rPr>
              <a:t>-5</a:t>
            </a:r>
            <a:r>
              <a:rPr lang="en-US" dirty="0">
                <a:solidFill>
                  <a:srgbClr val="FF0000"/>
                </a:solidFill>
              </a:rPr>
              <a:t> kg) ÷ (4.92 x 10</a:t>
            </a:r>
            <a:r>
              <a:rPr lang="en-US" baseline="30000" dirty="0">
                <a:solidFill>
                  <a:srgbClr val="FF0000"/>
                </a:solidFill>
              </a:rPr>
              <a:t>-2</a:t>
            </a:r>
            <a:r>
              <a:rPr lang="en-US" dirty="0">
                <a:solidFill>
                  <a:srgbClr val="FF0000"/>
                </a:solidFill>
              </a:rPr>
              <a:t> L)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2.65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exponent key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-5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>
                <a:solidFill>
                  <a:srgbClr val="FF0000"/>
                </a:solidFill>
              </a:rPr>
              <a:t>÷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4.92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exponent key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Enter -2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Hit =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6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Units of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Measurements must have both a number and a unit!!!!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26.7 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Like units have a standard value.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82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04800"/>
            <a:ext cx="8229600" cy="5257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(4.77 x 10</a:t>
            </a:r>
            <a:r>
              <a:rPr lang="en-US" baseline="30000" dirty="0" smtClean="0">
                <a:solidFill>
                  <a:srgbClr val="FF0000"/>
                </a:solidFill>
              </a:rPr>
              <a:t>9</a:t>
            </a:r>
            <a:r>
              <a:rPr lang="en-US" dirty="0" smtClean="0">
                <a:solidFill>
                  <a:srgbClr val="FF0000"/>
                </a:solidFill>
              </a:rPr>
              <a:t> m) x (3.02 x 10</a:t>
            </a:r>
            <a:r>
              <a:rPr lang="en-US" baseline="30000" dirty="0" smtClean="0">
                <a:solidFill>
                  <a:srgbClr val="FF0000"/>
                </a:solidFill>
              </a:rPr>
              <a:t>6</a:t>
            </a:r>
            <a:r>
              <a:rPr lang="en-US" dirty="0" smtClean="0">
                <a:solidFill>
                  <a:srgbClr val="FF0000"/>
                </a:solidFill>
              </a:rPr>
              <a:t> s)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4.77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 err="1" smtClean="0">
                <a:solidFill>
                  <a:srgbClr val="FF0000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 key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9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 x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3.02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</a:t>
            </a:r>
            <a:r>
              <a:rPr lang="en-US" dirty="0" err="1" smtClean="0">
                <a:solidFill>
                  <a:srgbClr val="FF0000"/>
                </a:solidFill>
              </a:rPr>
              <a:t>exp</a:t>
            </a:r>
            <a:r>
              <a:rPr lang="en-US" dirty="0" smtClean="0">
                <a:solidFill>
                  <a:srgbClr val="FF0000"/>
                </a:solidFill>
              </a:rPr>
              <a:t> key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Enter 6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Hit =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1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between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Dimensional analysis or factor-label method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Based on the relationship between </a:t>
            </a:r>
            <a:r>
              <a:rPr lang="en-US" u="sng" dirty="0" smtClean="0">
                <a:solidFill>
                  <a:srgbClr val="FF0000"/>
                </a:solidFill>
              </a:rPr>
              <a:t>UNITS</a:t>
            </a:r>
            <a:r>
              <a:rPr lang="en-US" dirty="0" smtClean="0">
                <a:solidFill>
                  <a:srgbClr val="FF0000"/>
                </a:solidFill>
              </a:rPr>
              <a:t>!!!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Which unit is larger? Is there a prefix? Or two? Prefix value?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1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Equalities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measurements that represent the same quantity</a:t>
            </a:r>
          </a:p>
          <a:p>
            <a:r>
              <a:rPr lang="en-US" dirty="0">
                <a:solidFill>
                  <a:srgbClr val="FF0000"/>
                </a:solidFill>
              </a:rPr>
              <a:t>Written as numerical </a:t>
            </a:r>
            <a:r>
              <a:rPr lang="en-US" dirty="0" smtClean="0">
                <a:solidFill>
                  <a:srgbClr val="FF0000"/>
                </a:solidFill>
              </a:rPr>
              <a:t>statements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                                        1 yard = 3 feet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 m = 100 cm 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76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Determining equalities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>Use the value of the prefixes involved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Any unit with no prefix is given the value of 1</a:t>
            </a:r>
            <a:endParaRPr lang="en-US" sz="2400" dirty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Remember- it takes more of a small unit to equal a bigger unit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Example: it takes 100 pennies (small unit) to equal 1 dollar (larger unit</a:t>
            </a:r>
            <a:r>
              <a:rPr lang="en-US" sz="2800" dirty="0">
                <a:solidFill>
                  <a:srgbClr val="FF0000"/>
                </a:solidFill>
              </a:rPr>
              <a:t>)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Conversion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Are used to convert between units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Equalities written as </a:t>
            </a:r>
            <a:r>
              <a:rPr lang="en-US" dirty="0" smtClean="0">
                <a:solidFill>
                  <a:srgbClr val="FF0000"/>
                </a:solidFill>
              </a:rPr>
              <a:t>fractions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885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conversion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What is the original unit given?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unit am I converting to?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 are these two units equal?</a:t>
            </a:r>
          </a:p>
          <a:p>
            <a:pPr marL="0" indent="0">
              <a:buNone/>
            </a:pPr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38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Convert 2 365 mg into g</a:t>
            </a:r>
          </a:p>
          <a:p>
            <a:r>
              <a:rPr lang="en-US" dirty="0" smtClean="0">
                <a:solidFill>
                  <a:srgbClr val="00FF00"/>
                </a:solidFill>
              </a:rPr>
              <a:t>Original unit: mg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New unit: 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Equal?: 1000 mg = 1 g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Conversion factors:                                   	</a:t>
            </a:r>
            <a:r>
              <a:rPr lang="en-US" u="sng" dirty="0" smtClean="0">
                <a:solidFill>
                  <a:srgbClr val="FF0000"/>
                </a:solidFill>
              </a:rPr>
              <a:t>1000 </a:t>
            </a:r>
            <a:r>
              <a:rPr lang="en-US" u="sng" dirty="0" smtClean="0">
                <a:solidFill>
                  <a:srgbClr val="00FF00"/>
                </a:solidFill>
              </a:rPr>
              <a:t>mg</a:t>
            </a:r>
            <a:r>
              <a:rPr lang="en-US" u="sng" dirty="0" smtClean="0">
                <a:solidFill>
                  <a:srgbClr val="FF0000"/>
                </a:solidFill>
              </a:rPr>
              <a:t>  </a:t>
            </a:r>
            <a:r>
              <a:rPr lang="en-US" dirty="0" smtClean="0">
                <a:solidFill>
                  <a:srgbClr val="FF0000"/>
                </a:solidFill>
              </a:rPr>
              <a:t>and  </a:t>
            </a:r>
            <a:r>
              <a:rPr lang="en-US" u="sng" dirty="0" smtClean="0">
                <a:solidFill>
                  <a:srgbClr val="FF0000"/>
                </a:solidFill>
              </a:rPr>
              <a:t>   1 </a:t>
            </a:r>
            <a:r>
              <a:rPr lang="en-US" u="sng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</a:t>
            </a:r>
            <a:r>
              <a:rPr lang="en-US" u="sng" dirty="0" smtClean="0">
                <a:solidFill>
                  <a:srgbClr val="FF0000"/>
                </a:solidFill>
              </a:rPr>
              <a:t>                                            </a:t>
            </a:r>
            <a:r>
              <a:rPr lang="en-US" dirty="0" smtClean="0">
                <a:solidFill>
                  <a:srgbClr val="FF0000"/>
                </a:solidFill>
              </a:rPr>
              <a:t>	    1 </a:t>
            </a:r>
            <a:r>
              <a:rPr lang="en-US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             1000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endParaRPr lang="en-US" dirty="0">
              <a:solidFill>
                <a:srgbClr val="00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73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Factor to use? Look at the units!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You need the original unit to cancel out, so you need that unit in the numerator (given) and the denominator (conversion factor).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2 365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r>
              <a:rPr lang="en-US" dirty="0" smtClean="0">
                <a:solidFill>
                  <a:srgbClr val="FF0000"/>
                </a:solidFill>
              </a:rPr>
              <a:t>  x     </a:t>
            </a:r>
            <a:r>
              <a:rPr lang="en-US" u="sng" dirty="0" smtClean="0">
                <a:solidFill>
                  <a:srgbClr val="FF0000"/>
                </a:solidFill>
              </a:rPr>
              <a:t>1 </a:t>
            </a:r>
            <a:r>
              <a:rPr lang="en-US" u="sng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     =    2.365 </a:t>
            </a:r>
            <a:r>
              <a:rPr lang="en-US" dirty="0" smtClean="0">
                <a:solidFill>
                  <a:srgbClr val="0000FF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 	           	   1000 </a:t>
            </a:r>
            <a:r>
              <a:rPr lang="en-US" dirty="0" smtClean="0">
                <a:solidFill>
                  <a:srgbClr val="00FF00"/>
                </a:solidFill>
              </a:rPr>
              <a:t>mg</a:t>
            </a:r>
            <a:endParaRPr lang="en-US" dirty="0">
              <a:solidFill>
                <a:srgbClr val="00FF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2286000" y="3276600"/>
            <a:ext cx="609600" cy="457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953000" y="3733800"/>
            <a:ext cx="609600" cy="457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30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Two prefixes?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If both prefixes are &lt;1, keep numbers with units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c = 1/100 and m = 1/1000 so 100 cm = 1000 mm</a:t>
            </a:r>
            <a:endParaRPr lang="en-US" sz="2000" dirty="0" smtClean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If both prefixes are &gt;1, you must swap numbers and units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k</a:t>
            </a:r>
            <a:r>
              <a:rPr lang="en-US" sz="2000" dirty="0" smtClean="0">
                <a:solidFill>
                  <a:srgbClr val="FF0000"/>
                </a:solidFill>
              </a:rPr>
              <a:t>ilo = 1000 and mega = 1,000,000 so                           1,000,000 km = 1000 Mm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If one prefix is &lt;1 and the other is &gt;1, you must combine zeros and apply that number to the small unit</a:t>
            </a:r>
          </a:p>
          <a:p>
            <a:pPr lvl="1"/>
            <a:r>
              <a:rPr lang="en-US" sz="2000" dirty="0">
                <a:solidFill>
                  <a:srgbClr val="FF0000"/>
                </a:solidFill>
              </a:rPr>
              <a:t>m</a:t>
            </a:r>
            <a:r>
              <a:rPr lang="en-US" sz="2000" dirty="0" smtClean="0">
                <a:solidFill>
                  <a:srgbClr val="FF0000"/>
                </a:solidFill>
              </a:rPr>
              <a:t> = 1/1000 and kilo = 1000 so combining </a:t>
            </a:r>
            <a:r>
              <a:rPr lang="en-US" sz="2000" dirty="0">
                <a:solidFill>
                  <a:srgbClr val="FF0000"/>
                </a:solidFill>
              </a:rPr>
              <a:t>z</a:t>
            </a:r>
            <a:r>
              <a:rPr lang="en-US" sz="2000" dirty="0" smtClean="0">
                <a:solidFill>
                  <a:srgbClr val="FF0000"/>
                </a:solidFill>
              </a:rPr>
              <a:t>eros gives us 1,000.000 which is applied to small unit mm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1,000,000 mm = 1 km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Ratio of an object’s mass to its volume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D = m/V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Unit- g/mL, kg/L, g/cm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, etc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 system of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Used by all scientists worldwide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Why?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Revised version of metric system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Based on powers of ten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9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close a measurement is to an accepted value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Precision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How close a series of measurements are to one another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Limits in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Human error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Limitations of measuring instrument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All measurements have an estimation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Percent error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763000" cy="4525963"/>
          </a:xfrm>
        </p:spPr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Percent error = </a:t>
            </a:r>
            <a:r>
              <a:rPr lang="en-US" sz="2400" u="sng" dirty="0" smtClean="0">
                <a:solidFill>
                  <a:srgbClr val="FF0000"/>
                </a:solidFill>
              </a:rPr>
              <a:t>experimental – accepted</a:t>
            </a:r>
            <a:r>
              <a:rPr lang="en-US" sz="2400" dirty="0" smtClean="0">
                <a:solidFill>
                  <a:srgbClr val="FF0000"/>
                </a:solidFill>
              </a:rPr>
              <a:t> x 100%   	                           accepted </a:t>
            </a:r>
            <a:r>
              <a:rPr lang="en-US" sz="2400" dirty="0" smtClean="0">
                <a:solidFill>
                  <a:srgbClr val="FF0000"/>
                </a:solidFill>
              </a:rPr>
              <a:t>value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200400" y="1417638"/>
            <a:ext cx="0" cy="124936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391400" y="1417638"/>
            <a:ext cx="0" cy="1096962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Significant digits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For a measurement includes all known digits plus one estimated digit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Calculations with </a:t>
            </a:r>
            <a:r>
              <a:rPr lang="en-US" dirty="0" err="1" smtClean="0"/>
              <a:t>sigdigs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Adding and subtraction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Count decimal places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Multiplying and dividing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Count total number of </a:t>
            </a:r>
            <a:r>
              <a:rPr lang="en-US" dirty="0" err="1" smtClean="0">
                <a:solidFill>
                  <a:srgbClr val="FF0000"/>
                </a:solidFill>
              </a:rPr>
              <a:t>sigdigs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mtClean="0">
                <a:solidFill>
                  <a:srgbClr val="FF0000"/>
                </a:solidFill>
              </a:rPr>
              <a:t>in measurements</a:t>
            </a:r>
            <a:endParaRPr lang="en-US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base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 defined unit based on an object or event</a:t>
            </a:r>
          </a:p>
        </p:txBody>
      </p:sp>
    </p:spTree>
    <p:extLst>
      <p:ext uri="{BB962C8B-B14F-4D97-AF65-F5344CB8AC3E}">
        <p14:creationId xmlns:p14="http://schemas.microsoft.com/office/powerpoint/2010/main" val="12124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Base Units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785999"/>
              </p:ext>
            </p:extLst>
          </p:nvPr>
        </p:nvGraphicFramePr>
        <p:xfrm>
          <a:off x="457200" y="1066800"/>
          <a:ext cx="82296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Unit symbol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Quantity symbol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length, distance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 or d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kilogram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second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Kelvin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temperature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mole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amount of substance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ampere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electric current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candela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luminous intensity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525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Derived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All other measurements have derived units made by combining base units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volume - m</a:t>
            </a:r>
            <a:r>
              <a:rPr lang="en-US" baseline="30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 (</a:t>
            </a:r>
            <a:r>
              <a:rPr lang="en-US" dirty="0" err="1" smtClean="0">
                <a:solidFill>
                  <a:srgbClr val="FF0000"/>
                </a:solidFill>
              </a:rPr>
              <a:t>m·m·m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8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Appropriate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It is necessary to use the most appropriate unit when measuring.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centimeters to measure the length of a pencil rather than kilometers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Sometimes this means that we must convert units to use the measurement in a calculation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58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Prefixes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Prefixes are used to show the relationships between units of the same quantity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Example: 100 cm = 1 m (length)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Prefixes are added or removed as needed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See handout of prefixes</a:t>
            </a:r>
          </a:p>
        </p:txBody>
      </p:sp>
    </p:spTree>
    <p:extLst>
      <p:ext uri="{BB962C8B-B14F-4D97-AF65-F5344CB8AC3E}">
        <p14:creationId xmlns:p14="http://schemas.microsoft.com/office/powerpoint/2010/main" val="345864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Give the meaning and symbol of each prefix listed below: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Deka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Micro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Nano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Kilo</a:t>
            </a: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Centi</a:t>
            </a:r>
            <a:endParaRPr lang="en-US" dirty="0" smtClean="0">
              <a:solidFill>
                <a:srgbClr val="FF0000"/>
              </a:solidFill>
            </a:endParaRPr>
          </a:p>
          <a:p>
            <a:pPr lvl="1"/>
            <a:r>
              <a:rPr lang="en-US" dirty="0" err="1" smtClean="0">
                <a:solidFill>
                  <a:srgbClr val="FF0000"/>
                </a:solidFill>
              </a:rPr>
              <a:t>Tera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D1282E"/>
      </a:lt1>
      <a:dk2>
        <a:srgbClr val="526DB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Custom 1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Custom 1">
      <a:dk1>
        <a:srgbClr val="000000"/>
      </a:dk1>
      <a:lt1>
        <a:srgbClr val="D1282E"/>
      </a:lt1>
      <a:dk2>
        <a:srgbClr val="526DB0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1045</Words>
  <Application>Microsoft Office PowerPoint</Application>
  <PresentationFormat>On-screen Show (4:3)</PresentationFormat>
  <Paragraphs>188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Custom Design</vt:lpstr>
      <vt:lpstr>Numbers and measurement</vt:lpstr>
      <vt:lpstr>Units of Measurement</vt:lpstr>
      <vt:lpstr>SI system of measurement</vt:lpstr>
      <vt:lpstr>SI base units</vt:lpstr>
      <vt:lpstr>SI Base Units </vt:lpstr>
      <vt:lpstr>Derived units</vt:lpstr>
      <vt:lpstr>Appropriate units</vt:lpstr>
      <vt:lpstr>SI Prefixes</vt:lpstr>
      <vt:lpstr>Practice</vt:lpstr>
      <vt:lpstr>Scientific notation</vt:lpstr>
      <vt:lpstr>General formula </vt:lpstr>
      <vt:lpstr>PowerPoint Presentation</vt:lpstr>
      <vt:lpstr>Examples</vt:lpstr>
      <vt:lpstr>Regular notation</vt:lpstr>
      <vt:lpstr>Using scientific notation</vt:lpstr>
      <vt:lpstr>Calculators and scientific notation</vt:lpstr>
      <vt:lpstr>Entering numbers in scientific notation</vt:lpstr>
      <vt:lpstr>Calculating with measurements</vt:lpstr>
      <vt:lpstr>PowerPoint Presentation</vt:lpstr>
      <vt:lpstr>PowerPoint Presentation</vt:lpstr>
      <vt:lpstr>Converting between units</vt:lpstr>
      <vt:lpstr>Equalities </vt:lpstr>
      <vt:lpstr>Determining equalities</vt:lpstr>
      <vt:lpstr>Conversion factors</vt:lpstr>
      <vt:lpstr>Using conversion factors</vt:lpstr>
      <vt:lpstr>Example</vt:lpstr>
      <vt:lpstr>PowerPoint Presentation</vt:lpstr>
      <vt:lpstr>Two prefixes?</vt:lpstr>
      <vt:lpstr>Density</vt:lpstr>
      <vt:lpstr>Accuracy</vt:lpstr>
      <vt:lpstr>Precision </vt:lpstr>
      <vt:lpstr>Limits in measurements</vt:lpstr>
      <vt:lpstr>Percent error</vt:lpstr>
      <vt:lpstr>Significant digits</vt:lpstr>
      <vt:lpstr>Calculations with sigdigs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Numbers and measurement</dc:title>
  <dc:creator>Jill</dc:creator>
  <cp:lastModifiedBy>Jill</cp:lastModifiedBy>
  <cp:revision>42</cp:revision>
  <cp:lastPrinted>2014-09-03T20:48:21Z</cp:lastPrinted>
  <dcterms:created xsi:type="dcterms:W3CDTF">2011-08-17T01:56:18Z</dcterms:created>
  <dcterms:modified xsi:type="dcterms:W3CDTF">2015-08-31T01:50:44Z</dcterms:modified>
</cp:coreProperties>
</file>